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6" r:id="rId1"/>
  </p:sldMasterIdLst>
  <p:notesMasterIdLst>
    <p:notesMasterId r:id="rId13"/>
  </p:notesMasterIdLst>
  <p:sldIdLst>
    <p:sldId id="256" r:id="rId2"/>
    <p:sldId id="269" r:id="rId3"/>
    <p:sldId id="271" r:id="rId4"/>
    <p:sldId id="276" r:id="rId5"/>
    <p:sldId id="278" r:id="rId6"/>
    <p:sldId id="282" r:id="rId7"/>
    <p:sldId id="283" r:id="rId8"/>
    <p:sldId id="296" r:id="rId9"/>
    <p:sldId id="303" r:id="rId10"/>
    <p:sldId id="285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00"/>
    <a:srgbClr val="DD9DD8"/>
    <a:srgbClr val="E9A9E0"/>
    <a:srgbClr val="AC66B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38" autoAdjust="0"/>
    <p:restoredTop sz="94658" autoAdjust="0"/>
  </p:normalViewPr>
  <p:slideViewPr>
    <p:cSldViewPr>
      <p:cViewPr>
        <p:scale>
          <a:sx n="100" d="100"/>
          <a:sy n="100" d="100"/>
        </p:scale>
        <p:origin x="-174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46C4B7-C222-448B-855B-EB6E5C912F4E}" type="datetimeFigureOut">
              <a:rPr lang="ru-RU"/>
              <a:pPr>
                <a:defRPr/>
              </a:pPr>
              <a:t>01.02.2015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B6ED029-0A37-4EE0-B7CF-25408876D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2EAF8-1654-44ED-93B9-721BB20DA7C8}" type="datetimeFigureOut">
              <a:rPr lang="en-US"/>
              <a:pPr>
                <a:defRPr/>
              </a:pPr>
              <a:t>2/1/2015</a:t>
            </a:fld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66F2F-A11B-4139-8CAB-9507C5034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77745-6E7E-478A-A742-9E059D922145}" type="datetimeFigureOut">
              <a:rPr lang="en-US"/>
              <a:pPr>
                <a:defRPr/>
              </a:pPr>
              <a:t>2/1/2015</a:t>
            </a:fld>
            <a:endParaRPr lang="en-US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E2BE1-6BCA-455C-B578-E587895E55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32A9F-684F-49A0-A7C3-B237A2717324}" type="datetimeFigureOut">
              <a:rPr lang="en-US"/>
              <a:pPr>
                <a:defRPr/>
              </a:pPr>
              <a:t>2/1/2015</a:t>
            </a:fld>
            <a:endParaRPr lang="en-US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C6721-4A44-408B-994F-EFE4F49233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74EF-43C2-44D5-9FF9-0638066BB908}" type="datetimeFigureOut">
              <a:rPr lang="en-US"/>
              <a:pPr>
                <a:defRPr/>
              </a:pPr>
              <a:t>2/1/2015</a:t>
            </a:fld>
            <a:endParaRPr lang="en-US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080C2-1345-4432-A3B8-F436D47085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A437E-2C9B-44F2-94C9-B2B9896E49AD}" type="datetimeFigureOut">
              <a:rPr lang="en-US"/>
              <a:pPr>
                <a:defRPr/>
              </a:pPr>
              <a:t>2/1/2015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25066-53CC-462F-88ED-3BFCBAF3B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04989-AFA0-486C-A234-92BDBF1B5183}" type="datetimeFigureOut">
              <a:rPr lang="en-US"/>
              <a:pPr>
                <a:defRPr/>
              </a:pPr>
              <a:t>2/1/2015</a:t>
            </a:fld>
            <a:endParaRPr lang="en-US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13922-198F-43F8-985F-0B3CF71BA3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A9D49-7360-46BA-9F4D-5AE840FD02F6}" type="datetimeFigureOut">
              <a:rPr lang="en-US"/>
              <a:pPr>
                <a:defRPr/>
              </a:pPr>
              <a:t>2/1/2015</a:t>
            </a:fld>
            <a:endParaRPr lang="en-US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0F8DE-594E-4278-B8DA-BFF7E0B8E6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CBFE9-A652-4166-9855-1FCAEE0C7555}" type="datetimeFigureOut">
              <a:rPr lang="en-US"/>
              <a:pPr>
                <a:defRPr/>
              </a:pPr>
              <a:t>2/1/2015</a:t>
            </a:fld>
            <a:endParaRPr lang="en-US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1B24F-6E74-48F3-9B04-1D0D026775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053D2-F956-4000-A18E-EE09D426E3E8}" type="datetimeFigureOut">
              <a:rPr lang="en-US"/>
              <a:pPr>
                <a:defRPr/>
              </a:pPr>
              <a:t>2/1/2015</a:t>
            </a:fld>
            <a:endParaRPr lang="en-US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57B46-9A73-4C65-BC4F-1EB413572D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E9CDD-F695-476C-8397-1B9A8B67B978}" type="datetimeFigureOut">
              <a:rPr lang="en-US"/>
              <a:pPr>
                <a:defRPr/>
              </a:pPr>
              <a:t>2/1/2015</a:t>
            </a:fld>
            <a:endParaRPr lang="en-US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A8F9-44F3-46A8-BAD4-48508839D3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3F037-3E89-4F32-9C20-DD726B28BDDF}" type="datetimeFigureOut">
              <a:rPr lang="en-US"/>
              <a:pPr>
                <a:defRPr/>
              </a:pPr>
              <a:t>2/1/2015</a:t>
            </a:fld>
            <a:endParaRPr lang="en-US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65C0C-1CC3-4E41-8712-E3EF1427FC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3BB8E46-1361-4459-AB82-D2DFD4432377}" type="datetimeFigureOut">
              <a:rPr lang="en-US"/>
              <a:pPr>
                <a:defRPr/>
              </a:pPr>
              <a:t>2/1/2015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382BB28-03B4-4953-9DB6-B96B37B295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35" r:id="rId2"/>
    <p:sldLayoutId id="2147484144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5" r:id="rId9"/>
    <p:sldLayoutId id="2147484141" r:id="rId10"/>
    <p:sldLayoutId id="2147484142" r:id="rId11"/>
  </p:sldLayoutIdLst>
  <p:transition spd="med">
    <p:newsflash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357166"/>
            <a:ext cx="7851775" cy="14876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Автономная некоммерческая организация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высшего профессионального образования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Академический Международный институт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Факультет экономики и менеджмента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500174"/>
            <a:ext cx="7854950" cy="4572032"/>
          </a:xfrm>
        </p:spPr>
        <p:txBody>
          <a:bodyPr>
            <a:normAutofit fontScale="92500" lnSpcReduction="10000"/>
          </a:bodyPr>
          <a:lstStyle/>
          <a:p>
            <a:pPr marR="0" algn="ctr" eaLnBrk="1" hangingPunct="1">
              <a:defRPr/>
            </a:pPr>
            <a:endParaRPr lang="ru-RU" sz="2000" dirty="0" smtClean="0">
              <a:solidFill>
                <a:srgbClr val="02303E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Выпускная квалификационная работа</a:t>
            </a:r>
          </a:p>
          <a:p>
            <a:pPr marR="0" algn="ctr" eaLnBrk="1" hangingPunct="1">
              <a:defRPr/>
            </a:pPr>
            <a:endParaRPr lang="ru-RU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«Моделирование взаимосвязей секторов финансового рынка»</a:t>
            </a:r>
          </a:p>
          <a:p>
            <a:pPr marR="0" eaLnBrk="1" hangingPunct="1">
              <a:defRPr/>
            </a:pPr>
            <a:endParaRPr lang="ru-RU" sz="2400" dirty="0" smtClean="0">
              <a:solidFill>
                <a:srgbClr val="0230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defRPr/>
            </a:pPr>
            <a:r>
              <a:rPr lang="ru-RU" sz="2800" dirty="0" smtClean="0">
                <a:solidFill>
                  <a:srgbClr val="02303E"/>
                </a:solidFill>
                <a:latin typeface="Times New Roman" pitchFamily="18" charset="0"/>
                <a:cs typeface="Times New Roman" pitchFamily="18" charset="0"/>
              </a:rPr>
              <a:t>Выполнила </a:t>
            </a:r>
            <a:r>
              <a:rPr lang="ru-RU" sz="2800" smtClean="0">
                <a:solidFill>
                  <a:srgbClr val="02303E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endParaRPr lang="ru-RU" sz="2800" dirty="0" smtClean="0">
              <a:solidFill>
                <a:srgbClr val="02303E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defRPr/>
            </a:pPr>
            <a:r>
              <a:rPr lang="ru-RU" sz="2800" dirty="0" smtClean="0">
                <a:solidFill>
                  <a:srgbClr val="02303E"/>
                </a:solidFill>
                <a:latin typeface="Times New Roman" pitchFamily="18" charset="0"/>
                <a:cs typeface="Times New Roman" pitchFamily="18" charset="0"/>
              </a:rPr>
              <a:t>Научный руководитель – </a:t>
            </a:r>
          </a:p>
          <a:p>
            <a:pPr marR="0" eaLnBrk="1" hangingPunct="1">
              <a:defRPr/>
            </a:pPr>
            <a:endParaRPr lang="ru-RU" sz="2800" i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R="0" eaLnBrk="1" hangingPunct="1">
              <a:defRPr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R="0"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90538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 №10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44" y="714356"/>
            <a:ext cx="8715436" cy="64294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Основной вывод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1500174"/>
            <a:ext cx="8358246" cy="492922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indent="18000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180000" algn="ctr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основе принципов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межрыночного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технического анализа были смоделированы взаимосвязи между основными секторами финансового рынка: акциями, облигациями, товарами и валютой. Такой анализ является необходимым действием при выборе объектов инвестирования. </a:t>
            </a:r>
          </a:p>
          <a:p>
            <a:pPr indent="180000" algn="ctr">
              <a:defRPr/>
            </a:pP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000364" y="1357298"/>
            <a:ext cx="3000396" cy="357190"/>
          </a:xfrm>
          <a:prstGeom prst="downArrow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3116"/>
            <a:ext cx="9144000" cy="52322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57224" y="1785926"/>
            <a:ext cx="2214552" cy="857256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ОБЪЕКТ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7224" y="4572008"/>
            <a:ext cx="2214578" cy="11430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ПРЕДМЕТ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14744" y="1500174"/>
            <a:ext cx="4429131" cy="12144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финансовый рынок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14744" y="4572008"/>
            <a:ext cx="4429132" cy="157163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моделирование взаимосвязей секторов финансового рынка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857488" y="1857364"/>
            <a:ext cx="1071570" cy="642937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2857488" y="4786322"/>
            <a:ext cx="1071569" cy="64293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413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 №2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48" y="714356"/>
            <a:ext cx="7143800" cy="571504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ОБЪЕКТНО-ПРЕДМЕТНАЯ ОБЛАСТЬ ИССЛЕДОВАНИЯ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85786" y="3214686"/>
            <a:ext cx="2286016" cy="857256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ЦЕЛЬ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79912" y="2780928"/>
            <a:ext cx="4429156" cy="17145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разработка способов моделирования секторов финансового рынка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2857488" y="3286124"/>
            <a:ext cx="1071570" cy="64294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00"/>
                            </p:stCondLst>
                            <p:childTnLst>
                              <p:par>
                                <p:cTn id="3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100"/>
                            </p:stCondLst>
                            <p:childTnLst>
                              <p:par>
                                <p:cTn id="47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8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49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3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54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5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59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0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3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64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5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90518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 №3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620688"/>
            <a:ext cx="8424936" cy="736610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официальных курсов иностранных валют к рублю в 2011 г., руб.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14414" y="1714488"/>
            <a:ext cx="7215238" cy="4162784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357554" y="1357298"/>
            <a:ext cx="2857520" cy="10001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6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420888"/>
            <a:ext cx="604837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90538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 №4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00100" y="642918"/>
            <a:ext cx="7643866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Оборот российского денежного рынка в 2011 г., трлн.руб.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928662" y="1500174"/>
            <a:ext cx="7786742" cy="488115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Рисунок 3"/>
          <p:cNvPicPr>
            <a:picLocks noChangeAspect="1" noChangeArrowheads="1"/>
          </p:cNvPicPr>
          <p:nvPr/>
        </p:nvPicPr>
        <p:blipFill>
          <a:blip r:embed="rId2" cstate="print"/>
          <a:srcRect t="1672"/>
          <a:stretch>
            <a:fillRect/>
          </a:stretch>
        </p:blipFill>
        <p:spPr bwMode="auto">
          <a:xfrm>
            <a:off x="1475656" y="1628800"/>
            <a:ext cx="649223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428625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 №5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785794"/>
            <a:ext cx="7643866" cy="571504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Динамика российских фондовых индексов в 2011 г. (пунктов)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1857364"/>
            <a:ext cx="7572428" cy="430794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glow rad="228600">
              <a:srgbClr val="DD9DD8">
                <a:alpha val="4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357422" y="1357298"/>
            <a:ext cx="3357586" cy="1071570"/>
          </a:xfrm>
          <a:prstGeom prst="downArrow">
            <a:avLst>
              <a:gd name="adj1" fmla="val 50000"/>
              <a:gd name="adj2" fmla="val 50000"/>
            </a:avLst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074" name="Рисунок 7"/>
          <p:cNvPicPr>
            <a:picLocks noChangeAspect="1" noChangeArrowheads="1"/>
          </p:cNvPicPr>
          <p:nvPr/>
        </p:nvPicPr>
        <p:blipFill>
          <a:blip r:embed="rId2" cstate="print"/>
          <a:srcRect t="13483"/>
          <a:stretch>
            <a:fillRect/>
          </a:stretch>
        </p:blipFill>
        <p:spPr bwMode="auto">
          <a:xfrm>
            <a:off x="1259632" y="2420888"/>
            <a:ext cx="6120680" cy="3149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428625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 №6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785794"/>
            <a:ext cx="7643866" cy="571504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Структура торгов срочными биржевыми контрактами по базовым активам в 2010-2011 гг., трлн. руб.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2143116"/>
            <a:ext cx="7572428" cy="431022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glow rad="228600">
              <a:srgbClr val="DD9DD8">
                <a:alpha val="4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500298" y="1357298"/>
            <a:ext cx="3357586" cy="1071570"/>
          </a:xfrm>
          <a:prstGeom prst="downArrow">
            <a:avLst>
              <a:gd name="adj1" fmla="val 50000"/>
              <a:gd name="adj2" fmla="val 50000"/>
            </a:avLst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098" name="Рисунок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420888"/>
            <a:ext cx="648072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413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 №7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908720"/>
            <a:ext cx="8286808" cy="542928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3"/>
          <p:cNvSpPr>
            <a:spLocks noGrp="1"/>
          </p:cNvSpPr>
          <p:nvPr>
            <p:ph idx="1"/>
          </p:nvPr>
        </p:nvSpPr>
        <p:spPr>
          <a:xfrm>
            <a:off x="1071538" y="285728"/>
            <a:ext cx="6715172" cy="571504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Связь между рынком товаров и рынком облигаций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043608" y="1484173"/>
            <a:ext cx="7272808" cy="4249084"/>
            <a:chOff x="2310" y="2933"/>
            <a:chExt cx="7695" cy="2388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2310" y="3014"/>
              <a:ext cx="1838" cy="56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Товары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3922" y="4010"/>
              <a:ext cx="3428" cy="131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Инфляция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Процентные ставки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7350" y="2933"/>
              <a:ext cx="2655" cy="73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Облигации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>
              <a:off x="5352" y="4493"/>
              <a:ext cx="526" cy="376"/>
            </a:xfrm>
            <a:prstGeom prst="down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cxnSp>
          <p:nvCxnSpPr>
            <p:cNvPr id="5127" name="AutoShape 7"/>
            <p:cNvCxnSpPr>
              <a:cxnSpLocks noChangeShapeType="1"/>
            </p:cNvCxnSpPr>
            <p:nvPr/>
          </p:nvCxnSpPr>
          <p:spPr bwMode="auto">
            <a:xfrm>
              <a:off x="3030" y="3580"/>
              <a:ext cx="0" cy="1074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128" name="AutoShape 8"/>
            <p:cNvCxnSpPr>
              <a:cxnSpLocks noChangeShapeType="1"/>
            </p:cNvCxnSpPr>
            <p:nvPr/>
          </p:nvCxnSpPr>
          <p:spPr bwMode="auto">
            <a:xfrm>
              <a:off x="3030" y="4654"/>
              <a:ext cx="892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129" name="AutoShape 9"/>
            <p:cNvCxnSpPr>
              <a:cxnSpLocks noChangeShapeType="1"/>
            </p:cNvCxnSpPr>
            <p:nvPr/>
          </p:nvCxnSpPr>
          <p:spPr bwMode="auto">
            <a:xfrm>
              <a:off x="7350" y="5159"/>
              <a:ext cx="1376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130" name="AutoShape 10"/>
            <p:cNvCxnSpPr>
              <a:cxnSpLocks noChangeShapeType="1"/>
            </p:cNvCxnSpPr>
            <p:nvPr/>
          </p:nvCxnSpPr>
          <p:spPr bwMode="auto">
            <a:xfrm flipV="1">
              <a:off x="8726" y="3666"/>
              <a:ext cx="0" cy="1493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5131" name="AutoShape 11"/>
            <p:cNvSpPr>
              <a:spLocks noChangeArrowheads="1"/>
            </p:cNvSpPr>
            <p:nvPr/>
          </p:nvSpPr>
          <p:spPr bwMode="auto">
            <a:xfrm>
              <a:off x="4352" y="3010"/>
              <a:ext cx="2859" cy="430"/>
            </a:xfrm>
            <a:prstGeom prst="rightArrow">
              <a:avLst>
                <a:gd name="adj1" fmla="val 50000"/>
                <a:gd name="adj2" fmla="val 166221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428625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 №8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785794"/>
            <a:ext cx="7643866" cy="571504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Связь между ценами на товары, облигациями и рынком акций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484784"/>
            <a:ext cx="8643998" cy="5072098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glow rad="228600">
              <a:srgbClr val="DD9DD8">
                <a:alpha val="4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indent="180000" algn="ctr">
              <a:defRPr/>
            </a:pP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0000" algn="ctr">
              <a:defRPr/>
            </a:pP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0000" algn="ctr">
              <a:defRPr/>
            </a:pPr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357422" y="1357298"/>
            <a:ext cx="3357586" cy="285752"/>
          </a:xfrm>
          <a:prstGeom prst="downArrow">
            <a:avLst>
              <a:gd name="adj1" fmla="val 50000"/>
              <a:gd name="adj2" fmla="val 50000"/>
            </a:avLst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55576" y="1910771"/>
            <a:ext cx="1306323" cy="13007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Товары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901274" y="3976594"/>
            <a:ext cx="2436385" cy="23327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Инфляция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Процентные ставки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337658" y="1700808"/>
            <a:ext cx="1886990" cy="16636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Облигации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2915816" y="4581128"/>
            <a:ext cx="373844" cy="669035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52" name="AutoShape 8"/>
          <p:cNvCxnSpPr>
            <a:cxnSpLocks noChangeShapeType="1"/>
          </p:cNvCxnSpPr>
          <p:nvPr/>
        </p:nvCxnSpPr>
        <p:spPr bwMode="auto">
          <a:xfrm>
            <a:off x="1267302" y="3211475"/>
            <a:ext cx="0" cy="1911020"/>
          </a:xfrm>
          <a:prstGeom prst="straightConnector1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153" name="AutoShape 9"/>
          <p:cNvCxnSpPr>
            <a:cxnSpLocks noChangeShapeType="1"/>
          </p:cNvCxnSpPr>
          <p:nvPr/>
        </p:nvCxnSpPr>
        <p:spPr bwMode="auto">
          <a:xfrm>
            <a:off x="1267302" y="5122495"/>
            <a:ext cx="633972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154" name="AutoShape 10"/>
          <p:cNvCxnSpPr>
            <a:cxnSpLocks noChangeShapeType="1"/>
          </p:cNvCxnSpPr>
          <p:nvPr/>
        </p:nvCxnSpPr>
        <p:spPr bwMode="auto">
          <a:xfrm>
            <a:off x="4337658" y="6021066"/>
            <a:ext cx="977965" cy="0"/>
          </a:xfrm>
          <a:prstGeom prst="straightConnector1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155" name="AutoShape 11"/>
          <p:cNvCxnSpPr>
            <a:cxnSpLocks noChangeShapeType="1"/>
          </p:cNvCxnSpPr>
          <p:nvPr/>
        </p:nvCxnSpPr>
        <p:spPr bwMode="auto">
          <a:xfrm flipV="1">
            <a:off x="5315624" y="3364499"/>
            <a:ext cx="0" cy="265656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2206888" y="2197246"/>
            <a:ext cx="2031979" cy="765120"/>
          </a:xfrm>
          <a:prstGeom prst="rightArrow">
            <a:avLst>
              <a:gd name="adj1" fmla="val 50000"/>
              <a:gd name="adj2" fmla="val 166221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6426409" y="1628800"/>
            <a:ext cx="1962015" cy="16636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Акции</a:t>
            </a: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6224648" y="2125238"/>
            <a:ext cx="201761" cy="681490"/>
          </a:xfrm>
          <a:prstGeom prst="right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413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Слайд №9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785794"/>
            <a:ext cx="8424936" cy="62698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Связь между долларом, золотом, ценами на товары, облигациями и акциями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23528" y="1484784"/>
            <a:ext cx="8136904" cy="4824536"/>
            <a:chOff x="1636" y="8956"/>
            <a:chExt cx="9610" cy="2590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1636" y="9074"/>
              <a:ext cx="954" cy="73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Доллар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2740" y="9074"/>
              <a:ext cx="1021" cy="73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Золото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9355" y="8956"/>
              <a:ext cx="1891" cy="93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Акции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4" name="AutoShape 6"/>
            <p:cNvSpPr>
              <a:spLocks noChangeArrowheads="1"/>
            </p:cNvSpPr>
            <p:nvPr/>
          </p:nvSpPr>
          <p:spPr bwMode="auto">
            <a:xfrm>
              <a:off x="9120" y="9381"/>
              <a:ext cx="1021" cy="383"/>
            </a:xfrm>
            <a:prstGeom prst="right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3890" y="9074"/>
              <a:ext cx="1259" cy="73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Това-ры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4994" y="10235"/>
              <a:ext cx="2348" cy="1311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Инфляция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Процентные ставки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7342" y="8956"/>
              <a:ext cx="1819" cy="93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Облига-ции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178" name="AutoShape 10"/>
            <p:cNvSpPr>
              <a:spLocks noChangeArrowheads="1"/>
            </p:cNvSpPr>
            <p:nvPr/>
          </p:nvSpPr>
          <p:spPr bwMode="auto">
            <a:xfrm>
              <a:off x="5974" y="10502"/>
              <a:ext cx="360" cy="592"/>
            </a:xfrm>
            <a:prstGeom prst="downArrow">
              <a:avLst>
                <a:gd name="adj1" fmla="val 50000"/>
                <a:gd name="adj2" fmla="val 26111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cxnSp>
          <p:nvCxnSpPr>
            <p:cNvPr id="7179" name="AutoShape 11"/>
            <p:cNvCxnSpPr>
              <a:cxnSpLocks noChangeShapeType="1"/>
            </p:cNvCxnSpPr>
            <p:nvPr/>
          </p:nvCxnSpPr>
          <p:spPr bwMode="auto">
            <a:xfrm>
              <a:off x="4383" y="9805"/>
              <a:ext cx="0" cy="1074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0" name="AutoShape 12"/>
            <p:cNvCxnSpPr>
              <a:cxnSpLocks noChangeShapeType="1"/>
            </p:cNvCxnSpPr>
            <p:nvPr/>
          </p:nvCxnSpPr>
          <p:spPr bwMode="auto">
            <a:xfrm>
              <a:off x="4383" y="10879"/>
              <a:ext cx="611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1" name="AutoShape 13"/>
            <p:cNvCxnSpPr>
              <a:cxnSpLocks noChangeShapeType="1"/>
            </p:cNvCxnSpPr>
            <p:nvPr/>
          </p:nvCxnSpPr>
          <p:spPr bwMode="auto">
            <a:xfrm>
              <a:off x="7342" y="11384"/>
              <a:ext cx="943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2" name="AutoShape 14"/>
            <p:cNvCxnSpPr>
              <a:cxnSpLocks noChangeShapeType="1"/>
            </p:cNvCxnSpPr>
            <p:nvPr/>
          </p:nvCxnSpPr>
          <p:spPr bwMode="auto">
            <a:xfrm flipV="1">
              <a:off x="8285" y="9891"/>
              <a:ext cx="0" cy="1493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183" name="AutoShape 15"/>
            <p:cNvSpPr>
              <a:spLocks noChangeArrowheads="1"/>
            </p:cNvSpPr>
            <p:nvPr/>
          </p:nvSpPr>
          <p:spPr bwMode="auto">
            <a:xfrm>
              <a:off x="5289" y="9235"/>
              <a:ext cx="1958" cy="430"/>
            </a:xfrm>
            <a:prstGeom prst="rightArrow">
              <a:avLst>
                <a:gd name="adj1" fmla="val 50000"/>
                <a:gd name="adj2" fmla="val 11383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7184" name="AutoShape 16"/>
            <p:cNvSpPr>
              <a:spLocks noChangeArrowheads="1"/>
            </p:cNvSpPr>
            <p:nvPr/>
          </p:nvSpPr>
          <p:spPr bwMode="auto">
            <a:xfrm>
              <a:off x="2231" y="9536"/>
              <a:ext cx="850" cy="214"/>
            </a:xfrm>
            <a:prstGeom prst="leftRightArrow">
              <a:avLst>
                <a:gd name="adj1" fmla="val 50000"/>
                <a:gd name="adj2" fmla="val 20000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7185" name="AutoShape 17"/>
            <p:cNvSpPr>
              <a:spLocks noChangeArrowheads="1"/>
            </p:cNvSpPr>
            <p:nvPr/>
          </p:nvSpPr>
          <p:spPr bwMode="auto">
            <a:xfrm>
              <a:off x="3762" y="9459"/>
              <a:ext cx="595" cy="358"/>
            </a:xfrm>
            <a:prstGeom prst="rightArrow">
              <a:avLst>
                <a:gd name="adj1" fmla="val 50000"/>
                <a:gd name="adj2" fmla="val 25000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cxnSp>
          <p:nvCxnSpPr>
            <p:cNvPr id="7186" name="AutoShape 18"/>
            <p:cNvCxnSpPr>
              <a:cxnSpLocks noChangeShapeType="1"/>
            </p:cNvCxnSpPr>
            <p:nvPr/>
          </p:nvCxnSpPr>
          <p:spPr bwMode="auto">
            <a:xfrm flipH="1">
              <a:off x="2042" y="11316"/>
              <a:ext cx="2952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7" name="AutoShape 19"/>
            <p:cNvCxnSpPr>
              <a:cxnSpLocks noChangeShapeType="1"/>
            </p:cNvCxnSpPr>
            <p:nvPr/>
          </p:nvCxnSpPr>
          <p:spPr bwMode="auto">
            <a:xfrm flipV="1">
              <a:off x="2042" y="9805"/>
              <a:ext cx="0" cy="1511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1448</TotalTime>
  <Words>202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Автономная некоммерческая организация высшего профессионального образования Академический Международный институт Факультет экономики и менеджмента </vt:lpstr>
      <vt:lpstr>Слайд №2</vt:lpstr>
      <vt:lpstr>Слайд №3</vt:lpstr>
      <vt:lpstr>Слайд №4</vt:lpstr>
      <vt:lpstr>Слайд №5</vt:lpstr>
      <vt:lpstr>Слайд №6</vt:lpstr>
      <vt:lpstr>Слайд №7</vt:lpstr>
      <vt:lpstr>Слайд №8</vt:lpstr>
      <vt:lpstr>Слайд №9</vt:lpstr>
      <vt:lpstr>Слайд №10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АГЕНТСТВО ПО ОБРАЗОВАНИЮ ГОСУДАРСТВЕННОЕ ОБРАЗОВАТЕЛЬНОЕ УЧРЕЖДЕНИЕ ВЫСШЕГО ПРОФЕССИОНАЛЬНОГО ОБРАЗОВАНИЯ МОСКОВСКИЙ ГОСУДАРСТВЕННЫЙ ИНДУСТРИАЛЬНЫЙ УНИВЕРСИТЕТ ( ГОУ МГИУ)</dc:title>
  <dc:creator>5520-6А</dc:creator>
  <cp:lastModifiedBy>Dream Admin</cp:lastModifiedBy>
  <cp:revision>362</cp:revision>
  <dcterms:created xsi:type="dcterms:W3CDTF">2008-01-27T08:07:08Z</dcterms:created>
  <dcterms:modified xsi:type="dcterms:W3CDTF">2015-02-01T17:11:48Z</dcterms:modified>
</cp:coreProperties>
</file>